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9" r:id="rId3"/>
    <p:sldId id="260" r:id="rId4"/>
    <p:sldId id="261" r:id="rId5"/>
    <p:sldId id="262" r:id="rId6"/>
    <p:sldId id="265" r:id="rId7"/>
    <p:sldId id="266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-33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791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0073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338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243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54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297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416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378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078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591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113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13C7585-8BB4-414F-AA86-6BE6D778B68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BEB617-2285-4555-98AB-3C3BA668780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87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01725D2-6994-8738-1B2D-904EEF612733}"/>
              </a:ext>
            </a:extLst>
          </p:cNvPr>
          <p:cNvSpPr txBox="1"/>
          <p:nvPr/>
        </p:nvSpPr>
        <p:spPr>
          <a:xfrm>
            <a:off x="2540000" y="246743"/>
            <a:ext cx="711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0" i="0" dirty="0">
                <a:effectLst/>
                <a:latin typeface="El missier"/>
              </a:rPr>
              <a:t>Temas de Estudio</a:t>
            </a:r>
          </a:p>
          <a:p>
            <a:pPr algn="ctr"/>
            <a:endParaRPr lang="es-MX" sz="2400" b="0" i="0" dirty="0">
              <a:effectLst/>
              <a:latin typeface="El missier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Introducción a la Programación Competitiva.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Paradigmas de programación.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Estructuras de datos.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Análisis de complejidad algorítmica.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Notaciones asintóticas (O, Ω, θ).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Algoritmos de Ordenación.</a:t>
            </a:r>
            <a:endParaRPr lang="es-MX" sz="2400" dirty="0">
              <a:latin typeface="El missier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Análisis de Algoritmos sobre Grafos y redes de flujo.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Algoritmos Voraces.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Estrategia División y Conquista.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Programación Dinámica.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Algoritmos de retroceso.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Matemáticas y todos sus derivados.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Geometría computacional.</a:t>
            </a:r>
            <a:endParaRPr lang="es-MX" sz="2400" dirty="0">
              <a:latin typeface="El missier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MX" sz="2400" b="0" i="0" dirty="0">
                <a:effectLst/>
                <a:latin typeface="El missier"/>
              </a:rPr>
              <a:t>Algoritmos sobre </a:t>
            </a:r>
            <a:r>
              <a:rPr lang="es-MX" sz="2400" b="0" i="0" dirty="0" err="1">
                <a:effectLst/>
                <a:latin typeface="El missier"/>
              </a:rPr>
              <a:t>strings</a:t>
            </a:r>
            <a:r>
              <a:rPr lang="es-MX" sz="2400" b="0" i="0" dirty="0">
                <a:effectLst/>
                <a:latin typeface="El missier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B66EFE7-54D1-107A-8AD0-68DA140F4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26775BD-1552-04DC-D285-5600D24733F5}"/>
              </a:ext>
            </a:extLst>
          </p:cNvPr>
          <p:cNvSpPr txBox="1"/>
          <p:nvPr/>
        </p:nvSpPr>
        <p:spPr>
          <a:xfrm>
            <a:off x="1219200" y="754742"/>
            <a:ext cx="61685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dirty="0">
                <a:latin typeface="El missier"/>
              </a:rPr>
              <a:t>Introducción a Java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2BA1AD-A49C-7A93-D6E9-C6637A7E2CF3}"/>
              </a:ext>
            </a:extLst>
          </p:cNvPr>
          <p:cNvSpPr txBox="1"/>
          <p:nvPr/>
        </p:nvSpPr>
        <p:spPr>
          <a:xfrm>
            <a:off x="1219200" y="2307435"/>
            <a:ext cx="109728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dirty="0">
                <a:latin typeface="El missier"/>
              </a:rPr>
              <a:t>Edward </a:t>
            </a:r>
            <a:r>
              <a:rPr lang="es-MX" sz="3200" dirty="0" err="1">
                <a:latin typeface="El missier"/>
              </a:rPr>
              <a:t>Velasquez</a:t>
            </a:r>
            <a:endParaRPr lang="es-MX" sz="3200" dirty="0">
              <a:latin typeface="El missier"/>
            </a:endParaRPr>
          </a:p>
          <a:p>
            <a:pPr algn="just"/>
            <a:endParaRPr lang="es-MX" sz="3200" dirty="0">
              <a:latin typeface="El missier"/>
            </a:endParaRPr>
          </a:p>
          <a:p>
            <a:pPr algn="just"/>
            <a:r>
              <a:rPr lang="es-MX" sz="3200" dirty="0">
                <a:latin typeface="El missier"/>
              </a:rPr>
              <a:t>Programación Competitiva </a:t>
            </a:r>
            <a:r>
              <a:rPr lang="es-MX" sz="3200" dirty="0" err="1">
                <a:latin typeface="El missier"/>
              </a:rPr>
              <a:t>UniRemington</a:t>
            </a:r>
            <a:endParaRPr lang="es-MX" sz="3200" dirty="0">
              <a:latin typeface="El missier"/>
            </a:endParaRPr>
          </a:p>
          <a:p>
            <a:pPr algn="just"/>
            <a:r>
              <a:rPr lang="es-MX" sz="3200" dirty="0">
                <a:latin typeface="El missier"/>
              </a:rPr>
              <a:t>SEINISIR</a:t>
            </a:r>
          </a:p>
          <a:p>
            <a:pPr algn="just"/>
            <a:endParaRPr lang="es-MX" sz="3200" dirty="0">
              <a:latin typeface="El missier"/>
            </a:endParaRPr>
          </a:p>
          <a:p>
            <a:pPr algn="just"/>
            <a:r>
              <a:rPr lang="es-MX" sz="3200" dirty="0">
                <a:latin typeface="El missier"/>
              </a:rPr>
              <a:t>2022 - 2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B4EECC5-98A8-9C8D-225D-1F550B6E5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31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1A00A97-745B-845A-72D0-957EF7504F96}"/>
              </a:ext>
            </a:extLst>
          </p:cNvPr>
          <p:cNvSpPr txBox="1"/>
          <p:nvPr/>
        </p:nvSpPr>
        <p:spPr>
          <a:xfrm>
            <a:off x="2917371" y="958692"/>
            <a:ext cx="33963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dirty="0">
                <a:latin typeface="El missier"/>
              </a:rPr>
              <a:t>Temario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77E426-F192-BF20-9714-389F487DD6ED}"/>
              </a:ext>
            </a:extLst>
          </p:cNvPr>
          <p:cNvSpPr txBox="1"/>
          <p:nvPr/>
        </p:nvSpPr>
        <p:spPr>
          <a:xfrm>
            <a:off x="1181080" y="2420539"/>
            <a:ext cx="57331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MX" sz="3600" dirty="0">
                <a:latin typeface="El missier"/>
              </a:rPr>
              <a:t>Tipos de Variables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s-MX" sz="3600" dirty="0">
                <a:latin typeface="El missier"/>
              </a:rPr>
              <a:t>Leer entradas y salidas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s-MX" sz="3600" dirty="0">
                <a:latin typeface="El missier"/>
              </a:rPr>
              <a:t>Estructura De Control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s-MX" sz="3600" dirty="0">
                <a:latin typeface="El missier"/>
              </a:rPr>
              <a:t>Ciclos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s-MX" sz="3600" dirty="0">
                <a:latin typeface="El missier"/>
              </a:rPr>
              <a:t>Funciones más utilizadas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02722D-C77F-F7C2-8CC4-8DFAA268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086" y="2373573"/>
            <a:ext cx="4403724" cy="29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C0519E9-B5CC-21B3-840E-D33B05245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0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459F2D2-79E4-5A04-C3DF-7680D08D277B}"/>
              </a:ext>
            </a:extLst>
          </p:cNvPr>
          <p:cNvSpPr txBox="1"/>
          <p:nvPr/>
        </p:nvSpPr>
        <p:spPr>
          <a:xfrm>
            <a:off x="4042228" y="380391"/>
            <a:ext cx="41075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latin typeface="El missier"/>
              </a:rPr>
              <a:t>VARIABLES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CA268ED-1CE1-2673-9EF8-D486E5980CE9}"/>
              </a:ext>
            </a:extLst>
          </p:cNvPr>
          <p:cNvSpPr txBox="1"/>
          <p:nvPr/>
        </p:nvSpPr>
        <p:spPr>
          <a:xfrm>
            <a:off x="1378856" y="1611498"/>
            <a:ext cx="3396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latin typeface="El missier"/>
              </a:rPr>
              <a:t>ENTEROS</a:t>
            </a:r>
            <a:endParaRPr lang="es-MX" sz="6000" dirty="0">
              <a:latin typeface="El missier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5EE6ED-74C3-BF95-463D-BFA96AD3BBF1}"/>
              </a:ext>
            </a:extLst>
          </p:cNvPr>
          <p:cNvSpPr txBox="1"/>
          <p:nvPr/>
        </p:nvSpPr>
        <p:spPr>
          <a:xfrm>
            <a:off x="7115625" y="1713684"/>
            <a:ext cx="33963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latin typeface="El missier"/>
              </a:rPr>
              <a:t>PUNTO FLOTANTE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52851E-4F6A-EA96-F93A-0CE090C314E1}"/>
              </a:ext>
            </a:extLst>
          </p:cNvPr>
          <p:cNvSpPr txBox="1"/>
          <p:nvPr/>
        </p:nvSpPr>
        <p:spPr>
          <a:xfrm>
            <a:off x="2104568" y="4369340"/>
            <a:ext cx="19449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latin typeface="El missier"/>
              </a:rPr>
              <a:t>TEXTO</a:t>
            </a:r>
            <a:endParaRPr lang="es-MX" sz="6000" dirty="0">
              <a:latin typeface="El missier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CE5496-A315-D132-613D-0CA09F1AD5FF}"/>
              </a:ext>
            </a:extLst>
          </p:cNvPr>
          <p:cNvSpPr txBox="1"/>
          <p:nvPr/>
        </p:nvSpPr>
        <p:spPr>
          <a:xfrm>
            <a:off x="7329715" y="4546157"/>
            <a:ext cx="3396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latin typeface="El missier"/>
              </a:rPr>
              <a:t>LÓGICO</a:t>
            </a:r>
            <a:endParaRPr lang="es-MX" sz="6000" dirty="0">
              <a:latin typeface="El missier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4E4DF3-F2FE-59A4-5C4D-B2CA02D186CF}"/>
              </a:ext>
            </a:extLst>
          </p:cNvPr>
          <p:cNvSpPr txBox="1"/>
          <p:nvPr/>
        </p:nvSpPr>
        <p:spPr>
          <a:xfrm>
            <a:off x="7202709" y="5082761"/>
            <a:ext cx="3755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 err="1">
                <a:latin typeface="El missier"/>
              </a:rPr>
              <a:t>boolean</a:t>
            </a:r>
            <a:r>
              <a:rPr lang="es-MX" sz="2800" dirty="0">
                <a:latin typeface="El missier"/>
              </a:rPr>
              <a:t> 2 bytes </a:t>
            </a:r>
            <a:r>
              <a:rPr lang="es-MX" sz="2800" dirty="0">
                <a:latin typeface="El missier"/>
                <a:sym typeface="Wingdings" panose="05000000000000000000" pitchFamily="2" charset="2"/>
              </a:rPr>
              <a:t></a:t>
            </a:r>
            <a:r>
              <a:rPr lang="es-MX" sz="2800" dirty="0">
                <a:latin typeface="El missier"/>
              </a:rPr>
              <a:t> 1 </a:t>
            </a:r>
            <a:r>
              <a:rPr lang="es-MX" sz="2800" dirty="0" err="1">
                <a:latin typeface="El missier"/>
              </a:rPr>
              <a:t>ó</a:t>
            </a:r>
            <a:r>
              <a:rPr lang="es-MX" sz="2800" dirty="0">
                <a:latin typeface="El missier"/>
              </a:rPr>
              <a:t> 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C5F3D5-6CA1-20C1-FE01-6B0BB696E1AC}"/>
              </a:ext>
            </a:extLst>
          </p:cNvPr>
          <p:cNvSpPr txBox="1"/>
          <p:nvPr/>
        </p:nvSpPr>
        <p:spPr>
          <a:xfrm>
            <a:off x="7630884" y="2362189"/>
            <a:ext cx="30951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 err="1">
                <a:latin typeface="El missier"/>
              </a:rPr>
              <a:t>float</a:t>
            </a:r>
            <a:r>
              <a:rPr lang="es-MX" sz="2800" dirty="0">
                <a:latin typeface="El missier"/>
              </a:rPr>
              <a:t>  </a:t>
            </a:r>
            <a:r>
              <a:rPr lang="es-MX" sz="2800" dirty="0">
                <a:latin typeface="El missier"/>
                <a:sym typeface="Wingdings" panose="05000000000000000000" pitchFamily="2" charset="2"/>
              </a:rPr>
              <a:t>  4 </a:t>
            </a:r>
            <a:r>
              <a:rPr lang="es-MX" sz="2800" dirty="0">
                <a:latin typeface="El missier"/>
              </a:rPr>
              <a:t>bytes</a:t>
            </a:r>
            <a:endParaRPr lang="es-MX" sz="2800" dirty="0">
              <a:latin typeface="El missier"/>
              <a:sym typeface="Wingdings" panose="05000000000000000000" pitchFamily="2" charset="2"/>
            </a:endParaRPr>
          </a:p>
          <a:p>
            <a:r>
              <a:rPr lang="es-MX" sz="2800" dirty="0" err="1">
                <a:latin typeface="El missier"/>
                <a:sym typeface="Wingdings" panose="05000000000000000000" pitchFamily="2" charset="2"/>
              </a:rPr>
              <a:t>double</a:t>
            </a:r>
            <a:r>
              <a:rPr lang="es-MX" sz="2800" dirty="0">
                <a:latin typeface="El missier"/>
                <a:sym typeface="Wingdings" panose="05000000000000000000" pitchFamily="2" charset="2"/>
              </a:rPr>
              <a:t>  8 </a:t>
            </a:r>
            <a:r>
              <a:rPr lang="es-MX" sz="2800" dirty="0">
                <a:latin typeface="El missier"/>
              </a:rPr>
              <a:t>bytes</a:t>
            </a:r>
          </a:p>
          <a:p>
            <a:endParaRPr lang="es-MX" sz="2800" dirty="0">
              <a:latin typeface="El missier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5474B8B-0E0F-5BFF-6FD5-69CC33A14C35}"/>
              </a:ext>
            </a:extLst>
          </p:cNvPr>
          <p:cNvSpPr txBox="1"/>
          <p:nvPr/>
        </p:nvSpPr>
        <p:spPr>
          <a:xfrm>
            <a:off x="1761671" y="2196273"/>
            <a:ext cx="263071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latin typeface="El missier"/>
              </a:rPr>
              <a:t>Byte </a:t>
            </a:r>
            <a:r>
              <a:rPr lang="es-MX" sz="2800" dirty="0">
                <a:latin typeface="El missier"/>
                <a:sym typeface="Wingdings" panose="05000000000000000000" pitchFamily="2" charset="2"/>
              </a:rPr>
              <a:t></a:t>
            </a:r>
            <a:r>
              <a:rPr lang="es-MX" sz="2800" dirty="0">
                <a:latin typeface="El missier"/>
              </a:rPr>
              <a:t> 1 bytes</a:t>
            </a:r>
          </a:p>
          <a:p>
            <a:r>
              <a:rPr lang="es-MX" sz="2800" dirty="0">
                <a:latin typeface="El missier"/>
              </a:rPr>
              <a:t>Short </a:t>
            </a:r>
            <a:r>
              <a:rPr lang="es-MX" sz="2800" dirty="0">
                <a:latin typeface="El missier"/>
                <a:sym typeface="Wingdings" panose="05000000000000000000" pitchFamily="2" charset="2"/>
              </a:rPr>
              <a:t></a:t>
            </a:r>
            <a:r>
              <a:rPr lang="es-MX" sz="2800" dirty="0">
                <a:latin typeface="El missier"/>
              </a:rPr>
              <a:t>  2 bytes</a:t>
            </a:r>
          </a:p>
          <a:p>
            <a:r>
              <a:rPr lang="es-MX" sz="2800" dirty="0" err="1">
                <a:latin typeface="El missier"/>
              </a:rPr>
              <a:t>Int</a:t>
            </a:r>
            <a:r>
              <a:rPr lang="es-MX" sz="2800" dirty="0">
                <a:latin typeface="El missier"/>
              </a:rPr>
              <a:t>  </a:t>
            </a:r>
            <a:r>
              <a:rPr lang="es-MX" sz="2800" dirty="0">
                <a:latin typeface="El missier"/>
                <a:sym typeface="Wingdings" panose="05000000000000000000" pitchFamily="2" charset="2"/>
              </a:rPr>
              <a:t></a:t>
            </a:r>
            <a:r>
              <a:rPr lang="es-MX" sz="2800" dirty="0">
                <a:latin typeface="El missier"/>
              </a:rPr>
              <a:t> 4 bytes</a:t>
            </a:r>
          </a:p>
          <a:p>
            <a:r>
              <a:rPr lang="es-MX" sz="2800" dirty="0" err="1">
                <a:latin typeface="El missier"/>
              </a:rPr>
              <a:t>long</a:t>
            </a:r>
            <a:r>
              <a:rPr lang="es-MX" sz="2800" dirty="0">
                <a:latin typeface="El missier"/>
              </a:rPr>
              <a:t>  </a:t>
            </a:r>
            <a:r>
              <a:rPr lang="es-MX" sz="2800" dirty="0">
                <a:latin typeface="El missier"/>
                <a:sym typeface="Wingdings" panose="05000000000000000000" pitchFamily="2" charset="2"/>
              </a:rPr>
              <a:t></a:t>
            </a:r>
            <a:r>
              <a:rPr lang="es-MX" sz="2800" dirty="0">
                <a:latin typeface="El missier"/>
              </a:rPr>
              <a:t>  8 bytes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E073637-8735-8575-97BB-8CB4E2D1820F}"/>
              </a:ext>
            </a:extLst>
          </p:cNvPr>
          <p:cNvSpPr txBox="1"/>
          <p:nvPr/>
        </p:nvSpPr>
        <p:spPr>
          <a:xfrm>
            <a:off x="1589313" y="5070036"/>
            <a:ext cx="28030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 err="1">
                <a:latin typeface="El missier"/>
              </a:rPr>
              <a:t>char</a:t>
            </a:r>
            <a:r>
              <a:rPr lang="es-MX" sz="2800" dirty="0">
                <a:latin typeface="El missier"/>
              </a:rPr>
              <a:t> </a:t>
            </a:r>
            <a:r>
              <a:rPr lang="es-MX" sz="2800" dirty="0">
                <a:latin typeface="El missier"/>
                <a:sym typeface="Wingdings" panose="05000000000000000000" pitchFamily="2" charset="2"/>
              </a:rPr>
              <a:t></a:t>
            </a:r>
            <a:r>
              <a:rPr lang="es-MX" sz="2800" dirty="0">
                <a:latin typeface="El missier"/>
              </a:rPr>
              <a:t> 2 bytes</a:t>
            </a:r>
          </a:p>
          <a:p>
            <a:r>
              <a:rPr lang="es-MX" sz="2800" dirty="0" err="1">
                <a:latin typeface="El missier"/>
              </a:rPr>
              <a:t>String</a:t>
            </a:r>
            <a:endParaRPr lang="es-MX" sz="2800" dirty="0">
              <a:latin typeface="El missier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7EFC860-FFBD-704E-A927-622E4F9D4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2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97D426-DF09-A138-794C-8582452B3A7D}"/>
              </a:ext>
            </a:extLst>
          </p:cNvPr>
          <p:cNvSpPr txBox="1"/>
          <p:nvPr/>
        </p:nvSpPr>
        <p:spPr>
          <a:xfrm>
            <a:off x="2979057" y="452962"/>
            <a:ext cx="62338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latin typeface="El missier"/>
              </a:rPr>
              <a:t>Entradas y salidas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C628F2-8224-82F6-AD99-1BB40E197C2F}"/>
              </a:ext>
            </a:extLst>
          </p:cNvPr>
          <p:cNvSpPr txBox="1"/>
          <p:nvPr/>
        </p:nvSpPr>
        <p:spPr>
          <a:xfrm>
            <a:off x="1157514" y="1672730"/>
            <a:ext cx="991688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latin typeface="El missier"/>
              </a:rPr>
              <a:t>En Java las salidas y entradas estándar son:</a:t>
            </a:r>
          </a:p>
          <a:p>
            <a:r>
              <a:rPr lang="es-MX" sz="2000" dirty="0">
                <a:latin typeface="El missier"/>
              </a:rPr>
              <a:t>Entrada:</a:t>
            </a:r>
          </a:p>
          <a:p>
            <a:pPr algn="just"/>
            <a:r>
              <a:rPr lang="en-US" sz="2000" dirty="0">
                <a:latin typeface="El missier"/>
              </a:rPr>
              <a:t>Scanner </a:t>
            </a:r>
            <a:r>
              <a:rPr lang="en-US" sz="2000" dirty="0" err="1">
                <a:latin typeface="El missier"/>
              </a:rPr>
              <a:t>sc</a:t>
            </a:r>
            <a:r>
              <a:rPr lang="en-US" sz="2000" dirty="0">
                <a:latin typeface="El missier"/>
              </a:rPr>
              <a:t> = new Scanner(System.in);</a:t>
            </a:r>
          </a:p>
          <a:p>
            <a:pPr algn="just"/>
            <a:r>
              <a:rPr lang="es-CO" sz="2000" dirty="0" err="1">
                <a:latin typeface="El missier"/>
              </a:rPr>
              <a:t>String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name</a:t>
            </a:r>
            <a:r>
              <a:rPr lang="es-CO" sz="2000" dirty="0">
                <a:latin typeface="El missier"/>
              </a:rPr>
              <a:t> = </a:t>
            </a:r>
            <a:r>
              <a:rPr lang="es-CO" sz="2000" dirty="0" err="1">
                <a:latin typeface="El missier"/>
              </a:rPr>
              <a:t>sc.nextLine</a:t>
            </a:r>
            <a:r>
              <a:rPr lang="es-CO" sz="2000" dirty="0">
                <a:latin typeface="El missier"/>
              </a:rPr>
              <a:t>();</a:t>
            </a:r>
          </a:p>
          <a:p>
            <a:pPr algn="just"/>
            <a:r>
              <a:rPr lang="es-CO" sz="2000" dirty="0" err="1">
                <a:latin typeface="El missier"/>
              </a:rPr>
              <a:t>char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gender</a:t>
            </a:r>
            <a:r>
              <a:rPr lang="es-CO" sz="2000" dirty="0">
                <a:latin typeface="El missier"/>
              </a:rPr>
              <a:t> = </a:t>
            </a:r>
            <a:r>
              <a:rPr lang="es-CO" sz="2000" dirty="0" err="1">
                <a:latin typeface="El missier"/>
              </a:rPr>
              <a:t>sc.next</a:t>
            </a:r>
            <a:r>
              <a:rPr lang="es-CO" sz="2000" dirty="0">
                <a:latin typeface="El missier"/>
              </a:rPr>
              <a:t>().</a:t>
            </a:r>
            <a:r>
              <a:rPr lang="es-CO" sz="2000" dirty="0" err="1">
                <a:latin typeface="El missier"/>
              </a:rPr>
              <a:t>charAt</a:t>
            </a:r>
            <a:r>
              <a:rPr lang="es-CO" sz="2000" dirty="0">
                <a:latin typeface="El missier"/>
              </a:rPr>
              <a:t>(0);</a:t>
            </a:r>
          </a:p>
          <a:p>
            <a:pPr algn="just"/>
            <a:r>
              <a:rPr lang="es-CO" sz="2000" dirty="0" err="1">
                <a:latin typeface="El missier"/>
              </a:rPr>
              <a:t>int</a:t>
            </a:r>
            <a:r>
              <a:rPr lang="es-CO" sz="2000" dirty="0">
                <a:latin typeface="El missier"/>
              </a:rPr>
              <a:t> </a:t>
            </a:r>
            <a:r>
              <a:rPr lang="es-CO" sz="2000" dirty="0" err="1">
                <a:latin typeface="El missier"/>
              </a:rPr>
              <a:t>age</a:t>
            </a:r>
            <a:r>
              <a:rPr lang="es-CO" sz="2000" dirty="0">
                <a:latin typeface="El missier"/>
              </a:rPr>
              <a:t> = </a:t>
            </a:r>
            <a:r>
              <a:rPr lang="es-CO" sz="2000" dirty="0" err="1">
                <a:latin typeface="El missier"/>
              </a:rPr>
              <a:t>sc.nextInt</a:t>
            </a:r>
            <a:r>
              <a:rPr lang="es-CO" sz="2000" dirty="0">
                <a:latin typeface="El missier"/>
              </a:rPr>
              <a:t>();</a:t>
            </a:r>
          </a:p>
          <a:p>
            <a:pPr fontAlgn="base"/>
            <a:r>
              <a:rPr lang="en-US" sz="2000" dirty="0">
                <a:latin typeface="El missier"/>
              </a:rPr>
              <a:t>long </a:t>
            </a:r>
            <a:r>
              <a:rPr lang="en-US" sz="2000" dirty="0" err="1">
                <a:latin typeface="El missier"/>
              </a:rPr>
              <a:t>mobileNo</a:t>
            </a:r>
            <a:r>
              <a:rPr lang="en-US" sz="2000" dirty="0">
                <a:latin typeface="El missier"/>
              </a:rPr>
              <a:t> = </a:t>
            </a:r>
            <a:r>
              <a:rPr lang="en-US" sz="2000" dirty="0" err="1">
                <a:latin typeface="El missier"/>
              </a:rPr>
              <a:t>sc.nextLong</a:t>
            </a:r>
            <a:r>
              <a:rPr lang="en-US" sz="2000" dirty="0">
                <a:latin typeface="El missier"/>
              </a:rPr>
              <a:t>();</a:t>
            </a:r>
          </a:p>
          <a:p>
            <a:pPr fontAlgn="base"/>
            <a:r>
              <a:rPr lang="en-US" sz="2000" dirty="0">
                <a:latin typeface="El missier"/>
              </a:rPr>
              <a:t>double </a:t>
            </a:r>
            <a:r>
              <a:rPr lang="en-US" sz="2000" dirty="0" err="1">
                <a:latin typeface="El missier"/>
              </a:rPr>
              <a:t>cgpa</a:t>
            </a:r>
            <a:r>
              <a:rPr lang="en-US" sz="2000" dirty="0">
                <a:latin typeface="El missier"/>
              </a:rPr>
              <a:t> = </a:t>
            </a:r>
            <a:r>
              <a:rPr lang="en-US" sz="2000" dirty="0" err="1">
                <a:latin typeface="El missier"/>
              </a:rPr>
              <a:t>sc.nextDouble</a:t>
            </a:r>
            <a:r>
              <a:rPr lang="en-US" sz="2000" dirty="0">
                <a:latin typeface="El missier"/>
              </a:rPr>
              <a:t>();</a:t>
            </a:r>
          </a:p>
          <a:p>
            <a:pPr fontAlgn="base"/>
            <a:endParaRPr lang="en-US" sz="2000" dirty="0">
              <a:latin typeface="El missier"/>
            </a:endParaRPr>
          </a:p>
          <a:p>
            <a:pPr fontAlgn="base"/>
            <a:r>
              <a:rPr lang="en-US" sz="2000" dirty="0">
                <a:latin typeface="El missier"/>
              </a:rPr>
              <a:t>Salida:</a:t>
            </a:r>
          </a:p>
          <a:p>
            <a:pPr fontAlgn="base"/>
            <a:r>
              <a:rPr lang="es-CO" sz="2000" dirty="0" err="1">
                <a:latin typeface="El missier"/>
              </a:rPr>
              <a:t>System.out.println</a:t>
            </a:r>
            <a:r>
              <a:rPr lang="es-CO" sz="2000" dirty="0">
                <a:latin typeface="El missier"/>
              </a:rPr>
              <a:t>("</a:t>
            </a:r>
            <a:r>
              <a:rPr lang="es-CO" sz="2000" dirty="0" err="1">
                <a:latin typeface="El missier"/>
              </a:rPr>
              <a:t>Name</a:t>
            </a:r>
            <a:r>
              <a:rPr lang="es-CO" sz="2000" dirty="0">
                <a:latin typeface="El missier"/>
              </a:rPr>
              <a:t>: “ + </a:t>
            </a:r>
            <a:r>
              <a:rPr lang="es-CO" sz="2000" dirty="0" err="1">
                <a:latin typeface="El missier"/>
              </a:rPr>
              <a:t>name</a:t>
            </a:r>
            <a:r>
              <a:rPr lang="es-CO" sz="2000" dirty="0">
                <a:latin typeface="El missier"/>
              </a:rPr>
              <a:t>);</a:t>
            </a:r>
          </a:p>
          <a:p>
            <a:pPr fontAlgn="base"/>
            <a:r>
              <a:rPr lang="es-CO" sz="2000" dirty="0" err="1">
                <a:latin typeface="El missier"/>
              </a:rPr>
              <a:t>System.out.print</a:t>
            </a:r>
            <a:r>
              <a:rPr lang="es-CO" sz="2000" dirty="0">
                <a:latin typeface="El missier"/>
              </a:rPr>
              <a:t>("</a:t>
            </a:r>
            <a:r>
              <a:rPr lang="es-CO" sz="2000" dirty="0" err="1">
                <a:latin typeface="El missier"/>
              </a:rPr>
              <a:t>Gender</a:t>
            </a:r>
            <a:r>
              <a:rPr lang="es-CO" sz="2000" dirty="0">
                <a:latin typeface="El missier"/>
              </a:rPr>
              <a:t>: “ + </a:t>
            </a:r>
            <a:r>
              <a:rPr lang="es-CO" sz="2000" dirty="0" err="1">
                <a:latin typeface="El missier"/>
              </a:rPr>
              <a:t>gender</a:t>
            </a:r>
            <a:r>
              <a:rPr lang="es-CO" sz="2000" dirty="0">
                <a:latin typeface="El missier"/>
              </a:rPr>
              <a:t>);</a:t>
            </a:r>
          </a:p>
          <a:p>
            <a:pPr fontAlgn="base"/>
            <a:r>
              <a:rPr lang="es-CO" sz="2000" dirty="0" err="1">
                <a:latin typeface="El missier"/>
              </a:rPr>
              <a:t>System.out.println</a:t>
            </a:r>
            <a:r>
              <a:rPr lang="es-CO" sz="2000" dirty="0">
                <a:latin typeface="El missier"/>
              </a:rPr>
              <a:t>("Age: “ + </a:t>
            </a:r>
            <a:r>
              <a:rPr lang="es-CO" sz="2000" dirty="0" err="1">
                <a:latin typeface="El missier"/>
              </a:rPr>
              <a:t>age</a:t>
            </a:r>
            <a:r>
              <a:rPr lang="es-CO" sz="2000" dirty="0">
                <a:latin typeface="El missier"/>
              </a:rPr>
              <a:t>);</a:t>
            </a:r>
          </a:p>
          <a:p>
            <a:pPr fontAlgn="base"/>
            <a:r>
              <a:rPr lang="es-CO" sz="2000" dirty="0" err="1">
                <a:latin typeface="El missier"/>
              </a:rPr>
              <a:t>System.out.print</a:t>
            </a:r>
            <a:r>
              <a:rPr lang="es-CO" sz="2000" dirty="0">
                <a:latin typeface="El missier"/>
              </a:rPr>
              <a:t>("Mobile </a:t>
            </a:r>
            <a:r>
              <a:rPr lang="es-CO" sz="2000" dirty="0" err="1">
                <a:latin typeface="El missier"/>
              </a:rPr>
              <a:t>Number</a:t>
            </a:r>
            <a:r>
              <a:rPr lang="es-CO" sz="2000" dirty="0">
                <a:latin typeface="El missier"/>
              </a:rPr>
              <a:t>: “ + </a:t>
            </a:r>
            <a:r>
              <a:rPr lang="es-CO" sz="2000" dirty="0" err="1">
                <a:latin typeface="El missier"/>
              </a:rPr>
              <a:t>mobileNo</a:t>
            </a:r>
            <a:r>
              <a:rPr lang="es-CO" sz="2000" dirty="0">
                <a:latin typeface="El missier"/>
              </a:rPr>
              <a:t>);</a:t>
            </a:r>
          </a:p>
          <a:p>
            <a:pPr fontAlgn="base"/>
            <a:r>
              <a:rPr lang="es-CO" sz="2000" dirty="0" err="1">
                <a:latin typeface="El missier"/>
              </a:rPr>
              <a:t>System.out.println</a:t>
            </a:r>
            <a:r>
              <a:rPr lang="es-CO" sz="2000" dirty="0">
                <a:latin typeface="El missier"/>
              </a:rPr>
              <a:t>("CGPA: “ + </a:t>
            </a:r>
            <a:r>
              <a:rPr lang="es-CO" sz="2000" dirty="0" err="1">
                <a:latin typeface="El missier"/>
              </a:rPr>
              <a:t>cgpa</a:t>
            </a:r>
            <a:r>
              <a:rPr lang="es-CO" sz="2000" dirty="0">
                <a:latin typeface="El missier"/>
              </a:rPr>
              <a:t>);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CC7FD7-A16F-DE9D-F934-0EA300A9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32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D92040-C8AA-8A5F-28D4-68C3AD67B39E}"/>
              </a:ext>
            </a:extLst>
          </p:cNvPr>
          <p:cNvSpPr txBox="1"/>
          <p:nvPr/>
        </p:nvSpPr>
        <p:spPr>
          <a:xfrm>
            <a:off x="1514020" y="692913"/>
            <a:ext cx="91639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latin typeface="El missier"/>
              </a:rPr>
              <a:t>ESTRUCTURAS DE CONTROL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A98E49-B466-378A-533F-D7669EC2A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1028" name="Picture 4" descr="6. Estructuras de control - Imformes Java">
            <a:extLst>
              <a:ext uri="{FF2B5EF4-FFF2-40B4-BE49-F238E27FC236}">
                <a16:creationId xmlns:a16="http://schemas.microsoft.com/office/drawing/2014/main" id="{82267A57-EE50-1B4F-958F-282E05506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8" y="1768731"/>
            <a:ext cx="4110622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tructuras de control de Java | Creatividad Codificada">
            <a:extLst>
              <a:ext uri="{FF2B5EF4-FFF2-40B4-BE49-F238E27FC236}">
                <a16:creationId xmlns:a16="http://schemas.microsoft.com/office/drawing/2014/main" id="{30DEEBA3-6320-4B82-888A-FBF9DE78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67185" y="2940305"/>
            <a:ext cx="3857626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9F7D93C-4C52-D4CC-AA8D-A11EF3C5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16" y="1959232"/>
            <a:ext cx="3866720" cy="38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6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D92040-C8AA-8A5F-28D4-68C3AD67B39E}"/>
              </a:ext>
            </a:extLst>
          </p:cNvPr>
          <p:cNvSpPr txBox="1"/>
          <p:nvPr/>
        </p:nvSpPr>
        <p:spPr>
          <a:xfrm>
            <a:off x="1953985" y="562787"/>
            <a:ext cx="41420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latin typeface="El missier"/>
              </a:rPr>
              <a:t>CICLOS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A98E49-B466-378A-533F-D7669EC2A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0E65CDB-F3AD-C071-2715-BF268611E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78" y="4065406"/>
            <a:ext cx="4714665" cy="223179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CAD90B-1CFA-EB00-D82A-DF60CFCFD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22" y="1675529"/>
            <a:ext cx="5190192" cy="439144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F725F4B-44CE-A837-9D74-DE32B899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978" y="1412190"/>
            <a:ext cx="4679044" cy="245905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28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D92040-C8AA-8A5F-28D4-68C3AD67B39E}"/>
              </a:ext>
            </a:extLst>
          </p:cNvPr>
          <p:cNvSpPr txBox="1"/>
          <p:nvPr/>
        </p:nvSpPr>
        <p:spPr>
          <a:xfrm>
            <a:off x="1953985" y="743247"/>
            <a:ext cx="8284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latin typeface="El missier"/>
              </a:rPr>
              <a:t>METODOS MAS USADOS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B540E9-4049-531E-2D50-20817240A44C}"/>
              </a:ext>
            </a:extLst>
          </p:cNvPr>
          <p:cNvSpPr txBox="1"/>
          <p:nvPr/>
        </p:nvSpPr>
        <p:spPr>
          <a:xfrm>
            <a:off x="1074056" y="2499306"/>
            <a:ext cx="10043886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CO" sz="2400" dirty="0" err="1">
                <a:latin typeface="arial" panose="020B0604020202020204" pitchFamily="34" charset="0"/>
              </a:rPr>
              <a:t>l</a:t>
            </a:r>
            <a:r>
              <a:rPr lang="es-CO" sz="2400" b="0" i="0" dirty="0" err="1">
                <a:effectLst/>
                <a:latin typeface="arial" panose="020B0604020202020204" pitchFamily="34" charset="0"/>
              </a:rPr>
              <a:t>ength</a:t>
            </a:r>
            <a:r>
              <a:rPr lang="es-CO" sz="2400" b="0" i="0" dirty="0">
                <a:effectLst/>
                <a:latin typeface="arial" panose="020B0604020202020204" pitchFamily="34" charset="0"/>
              </a:rPr>
              <a:t>() tamaño del </a:t>
            </a:r>
            <a:r>
              <a:rPr lang="es-CO" sz="2400" b="0" i="0" dirty="0" err="1">
                <a:effectLst/>
                <a:latin typeface="arial" panose="020B0604020202020204" pitchFamily="34" charset="0"/>
              </a:rPr>
              <a:t>string</a:t>
            </a:r>
            <a:r>
              <a:rPr lang="es-CO" sz="2400" b="0" i="0" dirty="0">
                <a:effectLst/>
                <a:latin typeface="arial" panose="020B0604020202020204" pitchFamily="34" charset="0"/>
              </a:rPr>
              <a:t>.</a:t>
            </a:r>
            <a:endParaRPr lang="es-MX" sz="2400" b="0" i="0" u="none" strike="noStrike" dirty="0">
              <a:effectLst/>
              <a:latin typeface="El missier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2400" b="0" i="0" u="none" strike="noStrike" dirty="0" err="1">
                <a:effectLst/>
                <a:latin typeface="El missier"/>
              </a:rPr>
              <a:t>size</a:t>
            </a:r>
            <a:r>
              <a:rPr lang="es-MX" sz="2400" b="0" i="0" u="none" strike="noStrike" dirty="0">
                <a:effectLst/>
                <a:latin typeface="El missier"/>
              </a:rPr>
              <a:t>()     Tamaño del </a:t>
            </a:r>
            <a:r>
              <a:rPr lang="es-MX" sz="2400" b="0" i="0" u="none" strike="noStrike" dirty="0" err="1">
                <a:effectLst/>
                <a:latin typeface="El missier"/>
              </a:rPr>
              <a:t>string</a:t>
            </a:r>
            <a:r>
              <a:rPr lang="es-MX" sz="2400" b="0" i="0" u="none" strike="noStrike" dirty="0">
                <a:effectLst/>
                <a:latin typeface="El missier"/>
              </a:rPr>
              <a:t>.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2400" b="0" i="0" u="none" strike="noStrike" dirty="0" err="1">
                <a:effectLst/>
                <a:latin typeface="El missier"/>
              </a:rPr>
              <a:t>substr</a:t>
            </a:r>
            <a:r>
              <a:rPr lang="es-MX" sz="2400" b="0" i="0" u="none" strike="noStrike" dirty="0">
                <a:effectLst/>
                <a:latin typeface="El missier"/>
              </a:rPr>
              <a:t>()  Genera un </a:t>
            </a:r>
            <a:r>
              <a:rPr lang="es-MX" sz="2400" b="0" i="0" u="none" strike="noStrike" dirty="0" err="1">
                <a:effectLst/>
                <a:latin typeface="El missier"/>
              </a:rPr>
              <a:t>substring</a:t>
            </a:r>
            <a:r>
              <a:rPr lang="es-MX" sz="2400" dirty="0">
                <a:latin typeface="El missier"/>
              </a:rPr>
              <a:t>.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2400" b="0" i="0" u="none" strike="noStrike" dirty="0" err="1">
                <a:effectLst/>
                <a:latin typeface="El missier"/>
              </a:rPr>
              <a:t>split</a:t>
            </a:r>
            <a:r>
              <a:rPr lang="es-MX" sz="2400" b="0" i="0" u="none" strike="noStrike" dirty="0">
                <a:effectLst/>
                <a:latin typeface="El missier"/>
              </a:rPr>
              <a:t>() Separan cadenas de texto pasando un carácter separador y una cadena.</a:t>
            </a:r>
          </a:p>
          <a:p>
            <a:pPr marL="457200" indent="-457200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s-MX" sz="2400" dirty="0" err="1">
                <a:latin typeface="El missier"/>
              </a:rPr>
              <a:t>toCharArray</a:t>
            </a:r>
            <a:r>
              <a:rPr lang="es-MX" sz="2400" dirty="0">
                <a:latin typeface="El missier"/>
              </a:rPr>
              <a:t>() </a:t>
            </a:r>
            <a:r>
              <a:rPr lang="es-MX" sz="2400" b="0" i="0" dirty="0">
                <a:effectLst/>
                <a:latin typeface="arial" panose="020B0604020202020204" pitchFamily="34" charset="0"/>
              </a:rPr>
              <a:t>Convierte una cadena en un array de caracteres.</a:t>
            </a:r>
          </a:p>
          <a:p>
            <a:pPr marL="457200" indent="-457200" rtl="0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s-MX" sz="2400" dirty="0" err="1">
                <a:latin typeface="arial" panose="020B0604020202020204" pitchFamily="34" charset="0"/>
              </a:rPr>
              <a:t>sort</a:t>
            </a:r>
            <a:r>
              <a:rPr lang="es-MX" sz="2400" dirty="0">
                <a:latin typeface="arial" panose="020B0604020202020204" pitchFamily="34" charset="0"/>
              </a:rPr>
              <a:t>() ordenar una matriz</a:t>
            </a:r>
          </a:p>
          <a:p>
            <a:pPr marL="457200" indent="-457200" fontAlgn="base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s-CO" sz="2400" b="0" i="0" dirty="0">
                <a:effectLst/>
                <a:latin typeface="arial" panose="020B0604020202020204" pitchFamily="34" charset="0"/>
              </a:rPr>
              <a:t> </a:t>
            </a:r>
            <a:r>
              <a:rPr lang="es-CO" sz="2400" i="0" dirty="0">
                <a:effectLst/>
                <a:latin typeface="arial" panose="020B0604020202020204" pitchFamily="34" charset="0"/>
              </a:rPr>
              <a:t>swap</a:t>
            </a:r>
            <a:r>
              <a:rPr lang="es-CO" sz="2400" b="0" i="0" dirty="0">
                <a:effectLst/>
                <a:latin typeface="arial" panose="020B0604020202020204" pitchFamily="34" charset="0"/>
              </a:rPr>
              <a:t>() </a:t>
            </a:r>
            <a:r>
              <a:rPr lang="es-MX" sz="2400" b="0" i="0" dirty="0">
                <a:effectLst/>
                <a:latin typeface="arial" panose="020B0604020202020204" pitchFamily="34" charset="0"/>
              </a:rPr>
              <a:t>se utiliza para intercambiar la posición de dos elementos.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A98E49-B466-378A-533F-D7669EC2A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0E1BBA6-F234-0D72-B1A4-316E8C2B324E}"/>
              </a:ext>
            </a:extLst>
          </p:cNvPr>
          <p:cNvSpPr txBox="1"/>
          <p:nvPr/>
        </p:nvSpPr>
        <p:spPr>
          <a:xfrm>
            <a:off x="3143871" y="4318121"/>
            <a:ext cx="80118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4000" dirty="0">
                <a:solidFill>
                  <a:prstClr val="black"/>
                </a:solidFill>
                <a:latin typeface="arial" panose="020B0604020202020204" pitchFamily="34" charset="0"/>
              </a:rPr>
              <a:t>Edward </a:t>
            </a:r>
            <a:r>
              <a:rPr lang="es-MX" sz="4000" dirty="0" err="1">
                <a:solidFill>
                  <a:prstClr val="black"/>
                </a:solidFill>
                <a:latin typeface="arial" panose="020B0604020202020204" pitchFamily="34" charset="0"/>
              </a:rPr>
              <a:t>Velasquez</a:t>
            </a:r>
            <a:endParaRPr lang="es-MX" sz="4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R="0" lvl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Programación Competitiva </a:t>
            </a: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Seinisir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lvl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4000" dirty="0">
                <a:solidFill>
                  <a:prstClr val="black"/>
                </a:solidFill>
                <a:latin typeface="arial" panose="020B0604020202020204" pitchFamily="34" charset="0"/>
              </a:rPr>
              <a:t>2022 - 2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64E7B7-A761-6903-1CAB-9BC8D5B58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1A47D0-7B47-BF47-A6DF-0E055925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39" y="746029"/>
            <a:ext cx="4987722" cy="33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839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</TotalTime>
  <Words>344</Words>
  <Application>Microsoft Office PowerPoint</Application>
  <PresentationFormat>Panorámica</PresentationFormat>
  <Paragraphs>72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El missier</vt:lpstr>
      <vt:lpstr>Wingdings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marlon restrepo</dc:creator>
  <cp:lastModifiedBy>marlon restrepo</cp:lastModifiedBy>
  <cp:revision>2</cp:revision>
  <dcterms:created xsi:type="dcterms:W3CDTF">2022-09-28T18:01:01Z</dcterms:created>
  <dcterms:modified xsi:type="dcterms:W3CDTF">2022-09-29T18:05:57Z</dcterms:modified>
</cp:coreProperties>
</file>